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Garamon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JBUH6TDRjb0FQRc/U/TS8OFGT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Garamond-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aramond-bold.fntdata"/><Relationship Id="rId6" Type="http://schemas.openxmlformats.org/officeDocument/2006/relationships/slide" Target="slides/slide2.xml"/><Relationship Id="rId18" Type="http://schemas.openxmlformats.org/officeDocument/2006/relationships/font" Target="fonts/Garamond-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f2d5928779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f2d592877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2d5928779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2f2d592877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f2d5928779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f2d5928779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f2d592877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f2d592877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2d5928779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f2d592877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f2d5928779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f2d5928779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2d5928779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2f2d592877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2d5928779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f2d5928779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grpSp>
        <p:nvGrpSpPr>
          <p:cNvPr id="17" name="Google Shape;17;p8"/>
          <p:cNvGrpSpPr/>
          <p:nvPr/>
        </p:nvGrpSpPr>
        <p:grpSpPr>
          <a:xfrm>
            <a:off x="-16934" y="0"/>
            <a:ext cx="12231160" cy="6856214"/>
            <a:chOff x="-16934" y="0"/>
            <a:chExt cx="12231160" cy="6856214"/>
          </a:xfrm>
        </p:grpSpPr>
        <p:pic>
          <p:nvPicPr>
            <p:cNvPr descr="HD-PanelTitleR1.png" id="18" name="Google Shape;18;p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8"/>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Title-UniformTrim.png" id="20" name="Google Shape;20;p8"/>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1" name="Google Shape;21;p8"/>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2" name="Google Shape;22;p8"/>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p:txBody>
      </p:sp>
      <p:sp>
        <p:nvSpPr>
          <p:cNvPr id="24" name="Google Shape;24;p8"/>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8"/>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5" name="Shape 85"/>
        <p:cNvGrpSpPr/>
        <p:nvPr/>
      </p:nvGrpSpPr>
      <p:grpSpPr>
        <a:xfrm>
          <a:off x="0" y="0"/>
          <a:ext cx="0" cy="0"/>
          <a:chOff x="0" y="0"/>
          <a:chExt cx="0" cy="0"/>
        </a:xfrm>
      </p:grpSpPr>
      <p:sp>
        <p:nvSpPr>
          <p:cNvPr id="86" name="Google Shape;86;p17"/>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7"/>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8" name="Google Shape;88;p17"/>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1610"/>
              <a:buNone/>
              <a:defRPr sz="14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9" name="Google Shape;89;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2" name="Shape 92"/>
        <p:cNvGrpSpPr/>
        <p:nvPr/>
      </p:nvGrpSpPr>
      <p:grpSpPr>
        <a:xfrm>
          <a:off x="0" y="0"/>
          <a:ext cx="0" cy="0"/>
          <a:chOff x="0" y="0"/>
          <a:chExt cx="0" cy="0"/>
        </a:xfrm>
      </p:grpSpPr>
      <p:sp>
        <p:nvSpPr>
          <p:cNvPr id="93" name="Google Shape;93;p18"/>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8"/>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95" name="Google Shape;95;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98" name="Google Shape;98;p18"/>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19"/>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9"/>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400"/>
              </a:spcBef>
              <a:spcAft>
                <a:spcPts val="0"/>
              </a:spcAft>
              <a:buSzPts val="2300"/>
              <a:buFont typeface="Garamond"/>
              <a:buNone/>
              <a:defRPr sz="2000"/>
            </a:lvl1pPr>
            <a:lvl2pPr indent="-228600" lvl="1" marL="914400" algn="l">
              <a:lnSpc>
                <a:spcPct val="100000"/>
              </a:lnSpc>
              <a:spcBef>
                <a:spcPts val="600"/>
              </a:spcBef>
              <a:spcAft>
                <a:spcPts val="0"/>
              </a:spcAft>
              <a:buSzPts val="2300"/>
              <a:buFont typeface="Garamond"/>
              <a:buNone/>
              <a:defRPr/>
            </a:lvl2pPr>
            <a:lvl3pPr indent="-228600" lvl="2" marL="1371600" algn="l">
              <a:lnSpc>
                <a:spcPct val="100000"/>
              </a:lnSpc>
              <a:spcBef>
                <a:spcPts val="600"/>
              </a:spcBef>
              <a:spcAft>
                <a:spcPts val="0"/>
              </a:spcAft>
              <a:buSzPts val="2070"/>
              <a:buFont typeface="Garamond"/>
              <a:buNone/>
              <a:defRPr/>
            </a:lvl3pPr>
            <a:lvl4pPr indent="-228600" lvl="3" marL="1828800" algn="l">
              <a:lnSpc>
                <a:spcPct val="100000"/>
              </a:lnSpc>
              <a:spcBef>
                <a:spcPts val="600"/>
              </a:spcBef>
              <a:spcAft>
                <a:spcPts val="0"/>
              </a:spcAft>
              <a:buSzPts val="1840"/>
              <a:buFont typeface="Garamond"/>
              <a:buNone/>
              <a:defRPr/>
            </a:lvl4pPr>
            <a:lvl5pPr indent="-228600" lvl="4" marL="2286000" algn="l">
              <a:lnSpc>
                <a:spcPct val="100000"/>
              </a:lnSpc>
              <a:spcBef>
                <a:spcPts val="600"/>
              </a:spcBef>
              <a:spcAft>
                <a:spcPts val="0"/>
              </a:spcAft>
              <a:buSzPts val="1610"/>
              <a:buFont typeface="Garamond"/>
              <a:buNone/>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02" name="Google Shape;102;p19"/>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03" name="Google Shape;103;p1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9"/>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07" name="Google Shape;107;p19"/>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08" name="Google Shape;108;p19"/>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20"/>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0"/>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2" name="Google Shape;112;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21"/>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1"/>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8" name="Google Shape;118;p21"/>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9" name="Google Shape;119;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1"/>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23" name="Google Shape;123;p21"/>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24" name="Google Shape;124;p21"/>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22"/>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2"/>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3220"/>
              <a:buNone/>
              <a:defRPr sz="2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8" name="Google Shape;128;p22"/>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9" name="Google Shape;129;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22"/>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2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3"/>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36" name="Google Shape;136;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39" name="Google Shape;139;p2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24"/>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4"/>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3" name="Google Shape;143;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24"/>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9"/>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31" name="Google Shape;31;p9"/>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32" name="Google Shape;32;p9"/>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33" name="Google Shape;33;p9"/>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34" name="Google Shape;34;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9"/>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cxnSp>
        <p:nvCxnSpPr>
          <p:cNvPr id="39" name="Google Shape;39;p10"/>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0" name="Google Shape;40;p1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42" name="Google Shape;42;p1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cxnSp>
        <p:nvCxnSpPr>
          <p:cNvPr id="46" name="Google Shape;46;p1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7" name="Google Shape;47;p1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49" name="Google Shape;49;p11"/>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0" name="Google Shape;50;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2"/>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8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56" name="Google Shape;56;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12"/>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5" name="Google Shape;65;p1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15"/>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73" name="Google Shape;73;p15"/>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840"/>
              <a:buNone/>
              <a:defRPr sz="16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74" name="Google Shape;74;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15"/>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16"/>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800"/>
              <a:buFont typeface="Garamond"/>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1" name="Google Shape;81;p16"/>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60"/>
              </a:spcBef>
              <a:spcAft>
                <a:spcPts val="0"/>
              </a:spcAft>
              <a:buSzPts val="2070"/>
              <a:buNone/>
              <a:defRPr sz="18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2" name="Google Shape;82;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2.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7"/>
          <p:cNvGrpSpPr/>
          <p:nvPr/>
        </p:nvGrpSpPr>
        <p:grpSpPr>
          <a:xfrm>
            <a:off x="-15736" y="0"/>
            <a:ext cx="12229962" cy="6856214"/>
            <a:chOff x="-15736" y="0"/>
            <a:chExt cx="12229962" cy="6856214"/>
          </a:xfrm>
        </p:grpSpPr>
        <p:pic>
          <p:nvPicPr>
            <p:cNvPr descr="HD-PanelContent.png" id="7" name="Google Shape;7;p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7"/>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Content-UniformTrim.png" id="9" name="Google Shape;9;p7"/>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7"/>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 name="Google Shape;14;p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5" name="Google Shape;15;p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2688160" y="2671206"/>
            <a:ext cx="6815700" cy="1515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62626"/>
              </a:buClr>
              <a:buSzPts val="6000"/>
              <a:buFont typeface="Garamond"/>
              <a:buNone/>
            </a:pPr>
            <a:r>
              <a:rPr lang="en-US" sz="6000"/>
              <a:t>DIGNITY FOR ALL</a:t>
            </a:r>
            <a:br>
              <a:rPr lang="en-US"/>
            </a:br>
            <a:r>
              <a:rPr lang="en-US" sz="4400"/>
              <a:t>STUDENTS ACT (DASA)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f2d5928779_0_2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a:t>Incident Reporting &amp; Investigation</a:t>
            </a:r>
            <a:endParaRPr/>
          </a:p>
        </p:txBody>
      </p:sp>
      <p:sp>
        <p:nvSpPr>
          <p:cNvPr id="205" name="Google Shape;205;g2f2d5928779_0_23"/>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360"/>
              </a:spcBef>
              <a:spcAft>
                <a:spcPts val="0"/>
              </a:spcAft>
              <a:buSzPts val="2070"/>
              <a:buNone/>
            </a:pPr>
            <a:r>
              <a:rPr lang="en-US"/>
              <a:t>*An equitable and thorough investigation will be conducted.</a:t>
            </a:r>
            <a:endParaRPr/>
          </a:p>
          <a:p>
            <a:pPr indent="0" lvl="0" marL="0" rtl="0" algn="l">
              <a:lnSpc>
                <a:spcPct val="100000"/>
              </a:lnSpc>
              <a:spcBef>
                <a:spcPts val="600"/>
              </a:spcBef>
              <a:spcAft>
                <a:spcPts val="0"/>
              </a:spcAft>
              <a:buSzPts val="2070"/>
              <a:buNone/>
            </a:pPr>
            <a:r>
              <a:rPr lang="en-US"/>
              <a:t>*Decision as to whether incident is material or non-material reported to both victim(s) and offender(s).</a:t>
            </a:r>
            <a:endParaRPr/>
          </a:p>
          <a:p>
            <a:pPr indent="0" lvl="0" marL="0" rtl="0" algn="l">
              <a:lnSpc>
                <a:spcPct val="100000"/>
              </a:lnSpc>
              <a:spcBef>
                <a:spcPts val="600"/>
              </a:spcBef>
              <a:spcAft>
                <a:spcPts val="0"/>
              </a:spcAft>
              <a:buSzPts val="2070"/>
              <a:buNone/>
            </a:pPr>
            <a:r>
              <a:rPr lang="en-US"/>
              <a:t>*Appeals of decision may be made to the Superintendent of Schools.</a:t>
            </a:r>
            <a:endParaRPr/>
          </a:p>
          <a:p>
            <a:pPr indent="0" lvl="0" marL="0" rtl="0" algn="l">
              <a:lnSpc>
                <a:spcPct val="100000"/>
              </a:lnSpc>
              <a:spcBef>
                <a:spcPts val="600"/>
              </a:spcBef>
              <a:spcAft>
                <a:spcPts val="0"/>
              </a:spcAft>
              <a:buSzPts val="2070"/>
              <a:buNone/>
            </a:pPr>
            <a:r>
              <a:rPr lang="en-US"/>
              <a:t>*Confidentiality of reporters will be maintained to the extent possible but this may limit the District’s ability to respond.</a:t>
            </a:r>
            <a:endParaRPr/>
          </a:p>
          <a:p>
            <a:pPr indent="0" lvl="0" marL="0" rtl="0" algn="l">
              <a:lnSpc>
                <a:spcPct val="100000"/>
              </a:lnSpc>
              <a:spcBef>
                <a:spcPts val="600"/>
              </a:spcBef>
              <a:spcAft>
                <a:spcPts val="600"/>
              </a:spcAft>
              <a:buSzPts val="2070"/>
              <a:buNone/>
            </a:pPr>
            <a:r>
              <a:rPr lang="en-US"/>
              <a:t>*District policy and federal and state law prohibit retaliation and the District will attempt to prevent. Strong responsive action will happen if retaliation occurs.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f2d5928779_0_28"/>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Disciplinary Consequences/Remediation</a:t>
            </a:r>
            <a:endParaRPr/>
          </a:p>
        </p:txBody>
      </p:sp>
      <p:sp>
        <p:nvSpPr>
          <p:cNvPr id="211" name="Google Shape;211;g2f2d5928779_0_2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2070"/>
              <a:buNone/>
            </a:pPr>
            <a:r>
              <a:rPr lang="en-US"/>
              <a:t>District policy focus is on prevention, but disciplinary action will be applied in a measured, balanced, and age-appropriate fashion in accordance with the District’s Code of Conduct when incidents occur.</a:t>
            </a:r>
            <a:endParaRPr/>
          </a:p>
          <a:p>
            <a:pPr indent="0" lvl="0" marL="0" rtl="0" algn="l">
              <a:lnSpc>
                <a:spcPct val="100000"/>
              </a:lnSpc>
              <a:spcBef>
                <a:spcPts val="600"/>
              </a:spcBef>
              <a:spcAft>
                <a:spcPts val="0"/>
              </a:spcAft>
              <a:buSzPts val="2070"/>
              <a:buNone/>
            </a:pPr>
            <a:r>
              <a:t/>
            </a:r>
            <a:endParaRPr/>
          </a:p>
          <a:p>
            <a:pPr indent="0" lvl="0" marL="0" rtl="0" algn="l">
              <a:lnSpc>
                <a:spcPct val="100000"/>
              </a:lnSpc>
              <a:spcBef>
                <a:spcPts val="600"/>
              </a:spcBef>
              <a:spcAft>
                <a:spcPts val="600"/>
              </a:spcAft>
              <a:buSzPts val="2070"/>
              <a:buNone/>
            </a:pPr>
            <a:r>
              <a:rPr lang="en-US"/>
              <a:t>Consequences will be geared towards ensuring the safety of the student or students against whom such harassment, bullying (including cyberbullying) was directed and take reasonable measures to prevent recurrence of the offending behavior.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Spreading KINDNESS</a:t>
            </a:r>
            <a:endParaRPr/>
          </a:p>
        </p:txBody>
      </p:sp>
      <p:sp>
        <p:nvSpPr>
          <p:cNvPr id="217" name="Google Shape;217;p6"/>
          <p:cNvSpPr txBox="1"/>
          <p:nvPr>
            <p:ph idx="4294967295" type="body"/>
          </p:nvPr>
        </p:nvSpPr>
        <p:spPr>
          <a:xfrm>
            <a:off x="1295406" y="2579375"/>
            <a:ext cx="9601200" cy="3310200"/>
          </a:xfrm>
          <a:prstGeom prst="rect">
            <a:avLst/>
          </a:prstGeom>
          <a:noFill/>
          <a:ln>
            <a:noFill/>
          </a:ln>
        </p:spPr>
        <p:txBody>
          <a:bodyPr anchorCtr="0" anchor="t" bIns="45700" lIns="91425" spcFirstLastPara="1" rIns="91425" wrap="square" tIns="45700">
            <a:normAutofit fontScale="92500" lnSpcReduction="20000"/>
          </a:bodyPr>
          <a:lstStyle/>
          <a:p>
            <a:pPr indent="-298894" lvl="0" marL="285750" rtl="0" algn="l">
              <a:lnSpc>
                <a:spcPct val="100000"/>
              </a:lnSpc>
              <a:spcBef>
                <a:spcPts val="0"/>
              </a:spcBef>
              <a:spcAft>
                <a:spcPts val="0"/>
              </a:spcAft>
              <a:buSzPct val="115000"/>
              <a:buFont typeface="Garamond"/>
              <a:buChar char="•"/>
            </a:pPr>
            <a:r>
              <a:rPr i="0" lang="en-US">
                <a:solidFill>
                  <a:srgbClr val="000000"/>
                </a:solidFill>
              </a:rPr>
              <a:t>we are responsible for our words &amp; actions</a:t>
            </a:r>
            <a:endParaRPr/>
          </a:p>
          <a:p>
            <a:pPr indent="-298894" lvl="0" marL="285750" rtl="0" algn="l">
              <a:lnSpc>
                <a:spcPct val="100000"/>
              </a:lnSpc>
              <a:spcBef>
                <a:spcPts val="936"/>
              </a:spcBef>
              <a:spcAft>
                <a:spcPts val="0"/>
              </a:spcAft>
              <a:buSzPct val="115000"/>
              <a:buFont typeface="Garamond"/>
              <a:buChar char="•"/>
            </a:pPr>
            <a:r>
              <a:rPr i="0" lang="en-US">
                <a:solidFill>
                  <a:srgbClr val="000000"/>
                </a:solidFill>
              </a:rPr>
              <a:t>we need to spread kindness and love</a:t>
            </a:r>
            <a:endParaRPr/>
          </a:p>
          <a:p>
            <a:pPr indent="-298894" lvl="0" marL="285750" rtl="0" algn="l">
              <a:lnSpc>
                <a:spcPct val="100000"/>
              </a:lnSpc>
              <a:spcBef>
                <a:spcPts val="936"/>
              </a:spcBef>
              <a:spcAft>
                <a:spcPts val="0"/>
              </a:spcAft>
              <a:buSzPct val="115000"/>
              <a:buFont typeface="Garamond"/>
              <a:buChar char="•"/>
            </a:pPr>
            <a:r>
              <a:rPr i="0" lang="en-US">
                <a:solidFill>
                  <a:srgbClr val="000000"/>
                </a:solidFill>
              </a:rPr>
              <a:t>we choose what to put out into the world</a:t>
            </a:r>
            <a:endParaRPr/>
          </a:p>
          <a:p>
            <a:pPr indent="-298894" lvl="0" marL="285750" rtl="0" algn="l">
              <a:lnSpc>
                <a:spcPct val="100000"/>
              </a:lnSpc>
              <a:spcBef>
                <a:spcPts val="936"/>
              </a:spcBef>
              <a:spcAft>
                <a:spcPts val="0"/>
              </a:spcAft>
              <a:buSzPct val="115000"/>
              <a:buFont typeface="Garamond"/>
              <a:buChar char="•"/>
            </a:pPr>
            <a:r>
              <a:rPr i="0" lang="en-US">
                <a:solidFill>
                  <a:srgbClr val="000000"/>
                </a:solidFill>
              </a:rPr>
              <a:t>our words &amp; actions have power and an impact on others</a:t>
            </a:r>
            <a:endParaRPr/>
          </a:p>
          <a:p>
            <a:pPr indent="-298894" lvl="0" marL="285750" rtl="0" algn="l">
              <a:lnSpc>
                <a:spcPct val="100000"/>
              </a:lnSpc>
              <a:spcBef>
                <a:spcPts val="936"/>
              </a:spcBef>
              <a:spcAft>
                <a:spcPts val="0"/>
              </a:spcAft>
              <a:buSzPct val="115000"/>
              <a:buFont typeface="Garamond"/>
              <a:buChar char="•"/>
            </a:pPr>
            <a:r>
              <a:rPr i="0" lang="en-US">
                <a:solidFill>
                  <a:srgbClr val="000000"/>
                </a:solidFill>
              </a:rPr>
              <a:t>once our words &amp; actions are out in the world, we cannot erase them or fully take them back</a:t>
            </a:r>
            <a:endParaRPr/>
          </a:p>
          <a:p>
            <a:pPr indent="-298894" lvl="0" marL="285750" rtl="0" algn="l">
              <a:lnSpc>
                <a:spcPct val="100000"/>
              </a:lnSpc>
              <a:spcBef>
                <a:spcPts val="936"/>
              </a:spcBef>
              <a:spcAft>
                <a:spcPts val="0"/>
              </a:spcAft>
              <a:buSzPct val="115000"/>
              <a:buFont typeface="Garamond"/>
              <a:buChar char="•"/>
            </a:pPr>
            <a:r>
              <a:rPr i="0" lang="en-US">
                <a:solidFill>
                  <a:srgbClr val="000000"/>
                </a:solidFill>
              </a:rPr>
              <a:t>we can choose to fill other people’s “buckets” or do the opposite</a:t>
            </a:r>
            <a:endParaRPr/>
          </a:p>
          <a:p>
            <a:pPr indent="-298894" lvl="0" marL="285750" rtl="0" algn="l">
              <a:lnSpc>
                <a:spcPct val="100000"/>
              </a:lnSpc>
              <a:spcBef>
                <a:spcPts val="936"/>
              </a:spcBef>
              <a:spcAft>
                <a:spcPts val="0"/>
              </a:spcAft>
              <a:buSzPct val="115000"/>
              <a:buFont typeface="Garamond"/>
              <a:buChar char="•"/>
            </a:pPr>
            <a:r>
              <a:rPr i="0" lang="en-US">
                <a:solidFill>
                  <a:srgbClr val="000000"/>
                </a:solidFill>
              </a:rPr>
              <a:t>apologizing is an important part of making things right after we make a mistake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f2d5928779_0_4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Thank you!</a:t>
            </a:r>
            <a:endParaRPr/>
          </a:p>
        </p:txBody>
      </p:sp>
      <p:sp>
        <p:nvSpPr>
          <p:cNvPr id="223" name="Google Shape;223;g2f2d5928779_0_40"/>
          <p:cNvSpPr txBox="1"/>
          <p:nvPr>
            <p:ph idx="1" type="body"/>
          </p:nvPr>
        </p:nvSpPr>
        <p:spPr>
          <a:xfrm>
            <a:off x="1295400" y="3081903"/>
            <a:ext cx="5905500" cy="1913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360"/>
              </a:spcBef>
              <a:spcAft>
                <a:spcPts val="0"/>
              </a:spcAft>
              <a:buSzPts val="2070"/>
              <a:buNone/>
            </a:pPr>
            <a:r>
              <a:t/>
            </a:r>
            <a:endParaRPr sz="3100"/>
          </a:p>
          <a:p>
            <a:pPr indent="0" lvl="0" marL="0" rtl="0" algn="l">
              <a:lnSpc>
                <a:spcPct val="100000"/>
              </a:lnSpc>
              <a:spcBef>
                <a:spcPts val="600"/>
              </a:spcBef>
              <a:spcAft>
                <a:spcPts val="0"/>
              </a:spcAft>
              <a:buSzPts val="2070"/>
              <a:buNone/>
            </a:pPr>
            <a:r>
              <a:t/>
            </a:r>
            <a:endParaRPr sz="3100"/>
          </a:p>
          <a:p>
            <a:pPr indent="0" lvl="0" marL="0" rtl="0" algn="l">
              <a:lnSpc>
                <a:spcPct val="100000"/>
              </a:lnSpc>
              <a:spcBef>
                <a:spcPts val="600"/>
              </a:spcBef>
              <a:spcAft>
                <a:spcPts val="600"/>
              </a:spcAft>
              <a:buSzPts val="2070"/>
              <a:buNone/>
            </a:pPr>
            <a:r>
              <a:rPr b="1" lang="en-US" sz="3100"/>
              <a:t>Good luck to you on a successful Marching Band season!</a:t>
            </a:r>
            <a:endParaRPr b="1" sz="3100"/>
          </a:p>
        </p:txBody>
      </p:sp>
      <p:pic>
        <p:nvPicPr>
          <p:cNvPr id="224" name="Google Shape;224;g2f2d5928779_0_40" title="File:Trophy.png - Wikipedia"/>
          <p:cNvPicPr preferRelativeResize="0"/>
          <p:nvPr/>
        </p:nvPicPr>
        <p:blipFill rotWithShape="1">
          <a:blip r:embed="rId3">
            <a:alphaModFix/>
          </a:blip>
          <a:srcRect b="0" l="0" r="0" t="0"/>
          <a:stretch/>
        </p:blipFill>
        <p:spPr>
          <a:xfrm>
            <a:off x="8229600" y="2781300"/>
            <a:ext cx="2667000" cy="3248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The Dignity for All Students Act</a:t>
            </a:r>
            <a:endParaRPr/>
          </a:p>
        </p:txBody>
      </p:sp>
      <p:sp>
        <p:nvSpPr>
          <p:cNvPr id="157" name="Google Shape;157;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100000"/>
              </a:lnSpc>
              <a:spcBef>
                <a:spcPts val="0"/>
              </a:spcBef>
              <a:spcAft>
                <a:spcPts val="0"/>
              </a:spcAft>
              <a:buSzPct val="115000"/>
              <a:buNone/>
            </a:pPr>
            <a:r>
              <a:rPr lang="en-US" sz="3200"/>
              <a:t>Legislative Intent: </a:t>
            </a:r>
            <a:endParaRPr/>
          </a:p>
          <a:p>
            <a:pPr indent="-69595" lvl="0" marL="285750" rtl="0" algn="l">
              <a:lnSpc>
                <a:spcPct val="100000"/>
              </a:lnSpc>
              <a:spcBef>
                <a:spcPts val="1192"/>
              </a:spcBef>
              <a:spcAft>
                <a:spcPts val="0"/>
              </a:spcAft>
              <a:buSzPct val="115000"/>
              <a:buNone/>
            </a:pPr>
            <a:r>
              <a:t/>
            </a:r>
            <a:endParaRPr sz="3200"/>
          </a:p>
          <a:p>
            <a:pPr indent="0" lvl="0" marL="0" rtl="0" algn="l">
              <a:lnSpc>
                <a:spcPct val="100000"/>
              </a:lnSpc>
              <a:spcBef>
                <a:spcPts val="1192"/>
              </a:spcBef>
              <a:spcAft>
                <a:spcPts val="0"/>
              </a:spcAft>
              <a:buSzPct val="115000"/>
              <a:buNone/>
            </a:pPr>
            <a:r>
              <a:rPr lang="en-US" sz="3200"/>
              <a:t>“… To afford all students in public schools an environment free of discrimination and harassment. The purpose of this…is to foster civility in public schools and to prevent and prohibit conduct which is inconsistent with a school’s educational mission.” Ed. Law Article 2 Section 10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f2d5928779_0_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ACSD Board of Ed Policy #5350</a:t>
            </a:r>
            <a:endParaRPr/>
          </a:p>
        </p:txBody>
      </p:sp>
      <p:sp>
        <p:nvSpPr>
          <p:cNvPr id="163" name="Google Shape;163;g2f2d5928779_0_1"/>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60"/>
              </a:spcBef>
              <a:spcAft>
                <a:spcPts val="0"/>
              </a:spcAft>
              <a:buSzPts val="2070"/>
              <a:buNone/>
            </a:pPr>
            <a:r>
              <a:rPr lang="en-US" sz="2900"/>
              <a:t>*Promotes RESPECT, DIGNITY, &amp; EQUALITY</a:t>
            </a:r>
            <a:endParaRPr sz="2900"/>
          </a:p>
          <a:p>
            <a:pPr indent="0" lvl="0" marL="0" rtl="0" algn="l">
              <a:lnSpc>
                <a:spcPct val="90000"/>
              </a:lnSpc>
              <a:spcBef>
                <a:spcPts val="600"/>
              </a:spcBef>
              <a:spcAft>
                <a:spcPts val="0"/>
              </a:spcAft>
              <a:buSzPts val="2070"/>
              <a:buNone/>
            </a:pPr>
            <a:r>
              <a:rPr lang="en-US" sz="2900"/>
              <a:t>*Discrimination, such as harassment, hazing, &amp; bullying are detrimental to student learning and achievement.</a:t>
            </a:r>
            <a:endParaRPr sz="2900"/>
          </a:p>
          <a:p>
            <a:pPr indent="0" lvl="0" marL="0" rtl="0" algn="l">
              <a:lnSpc>
                <a:spcPct val="90000"/>
              </a:lnSpc>
              <a:spcBef>
                <a:spcPts val="600"/>
              </a:spcBef>
              <a:spcAft>
                <a:spcPts val="0"/>
              </a:spcAft>
              <a:buSzPts val="2070"/>
              <a:buNone/>
            </a:pPr>
            <a:r>
              <a:rPr lang="en-US" sz="2900"/>
              <a:t>*These behaviors interfere with the mission of the district and disrupt the operation of schools.</a:t>
            </a:r>
            <a:endParaRPr sz="2900"/>
          </a:p>
          <a:p>
            <a:pPr indent="0" lvl="0" marL="0" rtl="0" algn="l">
              <a:lnSpc>
                <a:spcPct val="90000"/>
              </a:lnSpc>
              <a:spcBef>
                <a:spcPts val="600"/>
              </a:spcBef>
              <a:spcAft>
                <a:spcPts val="0"/>
              </a:spcAft>
              <a:buSzPts val="2070"/>
              <a:buNone/>
            </a:pPr>
            <a:r>
              <a:rPr lang="en-US" sz="2900"/>
              <a:t>*</a:t>
            </a:r>
            <a:r>
              <a:rPr i="1" lang="en-US" sz="2900"/>
              <a:t>Such behavior affect not only the targets but also those who participate and/or witness such acts.</a:t>
            </a:r>
            <a:endParaRPr i="1" sz="2900"/>
          </a:p>
          <a:p>
            <a:pPr indent="0" lvl="0" marL="0" rtl="0" algn="l">
              <a:lnSpc>
                <a:spcPct val="90000"/>
              </a:lnSpc>
              <a:spcBef>
                <a:spcPts val="600"/>
              </a:spcBef>
              <a:spcAft>
                <a:spcPts val="600"/>
              </a:spcAft>
              <a:buSzPts val="207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f2d5928779_0_6"/>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a:t>ACSD Board of Ed Policy #5350</a:t>
            </a:r>
            <a:endParaRPr/>
          </a:p>
        </p:txBody>
      </p:sp>
      <p:sp>
        <p:nvSpPr>
          <p:cNvPr id="169" name="Google Shape;169;g2f2d5928779_0_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600"/>
              </a:spcAft>
              <a:buSzPts val="2070"/>
              <a:buNone/>
            </a:pPr>
            <a:r>
              <a:rPr lang="en-US" sz="2500"/>
              <a:t>The Board condemns and strictly prohibits all forms of discrimination, such as harassment, hazing, and bullying on school grounds, school buses and at all school-sponsored activities, programs, and events as described in this policy. The Board also prohibits discrimination, harassment, hazing, or bullying that takes place at locations outside of school grounds, including cyberbullying, which creates or would foreseeably create a risk of substantial disruption within the school environment where it is foreseeable that the conduct, threats, intimidation, or abuse might reach school property.</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The Dignity for All Students Act</a:t>
            </a:r>
            <a:endParaRPr/>
          </a:p>
        </p:txBody>
      </p:sp>
      <p:sp>
        <p:nvSpPr>
          <p:cNvPr id="175" name="Google Shape;175;p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220"/>
              <a:buNone/>
            </a:pPr>
            <a:r>
              <a:rPr b="1" lang="en-US" sz="2800"/>
              <a:t>Hallmarks of an environment that honors dignity:</a:t>
            </a:r>
            <a:endParaRPr/>
          </a:p>
          <a:p>
            <a:pPr indent="0" lvl="0" marL="0" rtl="0" algn="l">
              <a:lnSpc>
                <a:spcPct val="100000"/>
              </a:lnSpc>
              <a:spcBef>
                <a:spcPts val="1080"/>
              </a:spcBef>
              <a:spcAft>
                <a:spcPts val="0"/>
              </a:spcAft>
              <a:buSzPts val="2760"/>
              <a:buNone/>
            </a:pPr>
            <a:r>
              <a:t/>
            </a:r>
            <a:endParaRPr/>
          </a:p>
          <a:p>
            <a:pPr indent="0" lvl="0" marL="0" rtl="0" algn="ctr">
              <a:lnSpc>
                <a:spcPct val="100000"/>
              </a:lnSpc>
              <a:spcBef>
                <a:spcPts val="1080"/>
              </a:spcBef>
              <a:spcAft>
                <a:spcPts val="0"/>
              </a:spcAft>
              <a:buSzPts val="2760"/>
              <a:buNone/>
            </a:pPr>
            <a:r>
              <a:rPr lang="en-US"/>
              <a:t>Respect is unconditional </a:t>
            </a:r>
            <a:endParaRPr/>
          </a:p>
          <a:p>
            <a:pPr indent="0" lvl="0" marL="0" rtl="0" algn="ctr">
              <a:lnSpc>
                <a:spcPct val="100000"/>
              </a:lnSpc>
              <a:spcBef>
                <a:spcPts val="1080"/>
              </a:spcBef>
              <a:spcAft>
                <a:spcPts val="0"/>
              </a:spcAft>
              <a:buSzPts val="2760"/>
              <a:buNone/>
            </a:pPr>
            <a:r>
              <a:rPr lang="en-US"/>
              <a:t>All identities accepted and affirmed </a:t>
            </a:r>
            <a:endParaRPr/>
          </a:p>
          <a:p>
            <a:pPr indent="0" lvl="0" marL="0" rtl="0" algn="ctr">
              <a:lnSpc>
                <a:spcPct val="100000"/>
              </a:lnSpc>
              <a:spcBef>
                <a:spcPts val="1080"/>
              </a:spcBef>
              <a:spcAft>
                <a:spcPts val="0"/>
              </a:spcAft>
              <a:buSzPts val="2760"/>
              <a:buNone/>
            </a:pPr>
            <a:r>
              <a:rPr lang="en-US"/>
              <a:t>Schools are places where all students feel that they belong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The Dignity for All Students Act</a:t>
            </a:r>
            <a:endParaRPr/>
          </a:p>
        </p:txBody>
      </p:sp>
      <p:sp>
        <p:nvSpPr>
          <p:cNvPr id="181" name="Google Shape;181;p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760"/>
              <a:buNone/>
            </a:pPr>
            <a:r>
              <a:rPr lang="en-US"/>
              <a:t>Two compatible responses/challenges to the Dignity Act: </a:t>
            </a:r>
            <a:endParaRPr/>
          </a:p>
          <a:p>
            <a:pPr indent="0" lvl="0" marL="0" rtl="0" algn="l">
              <a:lnSpc>
                <a:spcPct val="100000"/>
              </a:lnSpc>
              <a:spcBef>
                <a:spcPts val="1080"/>
              </a:spcBef>
              <a:spcAft>
                <a:spcPts val="0"/>
              </a:spcAft>
              <a:buSzPts val="2760"/>
              <a:buNone/>
            </a:pPr>
            <a:r>
              <a:t/>
            </a:r>
            <a:endParaRPr/>
          </a:p>
          <a:p>
            <a:pPr indent="0" lvl="0" marL="0" rtl="0" algn="l">
              <a:lnSpc>
                <a:spcPct val="100000"/>
              </a:lnSpc>
              <a:spcBef>
                <a:spcPts val="1080"/>
              </a:spcBef>
              <a:spcAft>
                <a:spcPts val="0"/>
              </a:spcAft>
              <a:buSzPts val="2760"/>
              <a:buNone/>
            </a:pPr>
            <a:r>
              <a:rPr lang="en-US"/>
              <a:t>Set rules and limits for behaviors </a:t>
            </a:r>
            <a:endParaRPr/>
          </a:p>
          <a:p>
            <a:pPr indent="0" lvl="0" marL="0" rtl="0" algn="l">
              <a:lnSpc>
                <a:spcPct val="100000"/>
              </a:lnSpc>
              <a:spcBef>
                <a:spcPts val="1080"/>
              </a:spcBef>
              <a:spcAft>
                <a:spcPts val="0"/>
              </a:spcAft>
              <a:buSzPts val="2760"/>
              <a:buNone/>
            </a:pPr>
            <a:r>
              <a:t/>
            </a:r>
            <a:endParaRPr/>
          </a:p>
          <a:p>
            <a:pPr indent="0" lvl="0" marL="0" rtl="0" algn="l">
              <a:lnSpc>
                <a:spcPct val="100000"/>
              </a:lnSpc>
              <a:spcBef>
                <a:spcPts val="1080"/>
              </a:spcBef>
              <a:spcAft>
                <a:spcPts val="0"/>
              </a:spcAft>
              <a:buSzPts val="2760"/>
              <a:buNone/>
            </a:pPr>
            <a:r>
              <a:rPr lang="en-US"/>
              <a:t>Promote positive and respectful norms of behavior for all members of school community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f2d5928779_0_35"/>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Acceptance and Peer Approval</a:t>
            </a:r>
            <a:endParaRPr/>
          </a:p>
        </p:txBody>
      </p:sp>
      <p:sp>
        <p:nvSpPr>
          <p:cNvPr id="187" name="Google Shape;187;g2f2d5928779_0_35"/>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360"/>
              </a:spcBef>
              <a:spcAft>
                <a:spcPts val="0"/>
              </a:spcAft>
              <a:buSzPts val="2070"/>
              <a:buNone/>
            </a:pPr>
            <a:r>
              <a:rPr lang="en-US"/>
              <a:t>We all have a need to be accepted and approved by our peers.</a:t>
            </a:r>
            <a:endParaRPr/>
          </a:p>
          <a:p>
            <a:pPr indent="0" lvl="0" marL="0" rtl="0" algn="l">
              <a:lnSpc>
                <a:spcPct val="100000"/>
              </a:lnSpc>
              <a:spcBef>
                <a:spcPts val="600"/>
              </a:spcBef>
              <a:spcAft>
                <a:spcPts val="0"/>
              </a:spcAft>
              <a:buSzPts val="2070"/>
              <a:buNone/>
            </a:pPr>
            <a:r>
              <a:t/>
            </a:r>
            <a:endParaRPr/>
          </a:p>
          <a:p>
            <a:pPr indent="0" lvl="0" marL="0" rtl="0" algn="l">
              <a:lnSpc>
                <a:spcPct val="100000"/>
              </a:lnSpc>
              <a:spcBef>
                <a:spcPts val="600"/>
              </a:spcBef>
              <a:spcAft>
                <a:spcPts val="0"/>
              </a:spcAft>
              <a:buSzPts val="2070"/>
              <a:buNone/>
            </a:pPr>
            <a:r>
              <a:rPr lang="en-US"/>
              <a:t>Jokes and humor at the expense of others is to be avoided.</a:t>
            </a:r>
            <a:endParaRPr/>
          </a:p>
          <a:p>
            <a:pPr indent="0" lvl="0" marL="0" rtl="0" algn="l">
              <a:lnSpc>
                <a:spcPct val="100000"/>
              </a:lnSpc>
              <a:spcBef>
                <a:spcPts val="600"/>
              </a:spcBef>
              <a:spcAft>
                <a:spcPts val="0"/>
              </a:spcAft>
              <a:buSzPts val="2070"/>
              <a:buNone/>
            </a:pPr>
            <a:r>
              <a:t/>
            </a:r>
            <a:endParaRPr/>
          </a:p>
          <a:p>
            <a:pPr indent="0" lvl="0" marL="0" rtl="0" algn="l">
              <a:lnSpc>
                <a:spcPct val="100000"/>
              </a:lnSpc>
              <a:spcBef>
                <a:spcPts val="600"/>
              </a:spcBef>
              <a:spcAft>
                <a:spcPts val="0"/>
              </a:spcAft>
              <a:buSzPts val="2070"/>
              <a:buNone/>
            </a:pPr>
            <a:r>
              <a:rPr lang="en-US"/>
              <a:t>Our words have power and we have to develop an awareness of the IMPACT of our words on others.</a:t>
            </a:r>
            <a:endParaRPr/>
          </a:p>
          <a:p>
            <a:pPr indent="0" lvl="0" marL="0" rtl="0" algn="l">
              <a:lnSpc>
                <a:spcPct val="100000"/>
              </a:lnSpc>
              <a:spcBef>
                <a:spcPts val="600"/>
              </a:spcBef>
              <a:spcAft>
                <a:spcPts val="0"/>
              </a:spcAft>
              <a:buSzPts val="2070"/>
              <a:buNone/>
            </a:pPr>
            <a:r>
              <a:t/>
            </a:r>
            <a:endParaRPr/>
          </a:p>
          <a:p>
            <a:pPr indent="0" lvl="0" marL="0" rtl="0" algn="l">
              <a:lnSpc>
                <a:spcPct val="100000"/>
              </a:lnSpc>
              <a:spcBef>
                <a:spcPts val="600"/>
              </a:spcBef>
              <a:spcAft>
                <a:spcPts val="600"/>
              </a:spcAft>
              <a:buSzPts val="2070"/>
              <a:buNone/>
            </a:pPr>
            <a:r>
              <a:rPr lang="en-US"/>
              <a:t>The sensitivities of others vary.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f2d5928779_0_1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Dignity Act Coordinators at AHS	</a:t>
            </a:r>
            <a:endParaRPr/>
          </a:p>
        </p:txBody>
      </p:sp>
      <p:sp>
        <p:nvSpPr>
          <p:cNvPr id="193" name="Google Shape;193;g2f2d5928779_0_1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2070"/>
              <a:buNone/>
            </a:pPr>
            <a:r>
              <a:rPr lang="en-US" u="sng"/>
              <a:t>House Principals:			Assistant Principals			Social Workers</a:t>
            </a:r>
            <a:endParaRPr u="sng"/>
          </a:p>
          <a:p>
            <a:pPr indent="0" lvl="0" marL="0" rtl="0" algn="l">
              <a:lnSpc>
                <a:spcPct val="100000"/>
              </a:lnSpc>
              <a:spcBef>
                <a:spcPts val="600"/>
              </a:spcBef>
              <a:spcAft>
                <a:spcPts val="0"/>
              </a:spcAft>
              <a:buSzPts val="2070"/>
              <a:buNone/>
            </a:pPr>
            <a:r>
              <a:rPr lang="en-US"/>
              <a:t>Dr. Donna Bolner			Ms. Jeanne Desire				Mr. Chris Babb</a:t>
            </a:r>
            <a:endParaRPr/>
          </a:p>
          <a:p>
            <a:pPr indent="0" lvl="0" marL="0" rtl="0" algn="l">
              <a:lnSpc>
                <a:spcPct val="100000"/>
              </a:lnSpc>
              <a:spcBef>
                <a:spcPts val="600"/>
              </a:spcBef>
              <a:spcAft>
                <a:spcPts val="0"/>
              </a:spcAft>
              <a:buSzPts val="2070"/>
              <a:buNone/>
            </a:pPr>
            <a:r>
              <a:rPr lang="en-US"/>
              <a:t>Ms. Deborah Bryant 										Ms. Christie Sablinski</a:t>
            </a:r>
            <a:endParaRPr/>
          </a:p>
          <a:p>
            <a:pPr indent="0" lvl="0" marL="0" rtl="0" algn="l">
              <a:lnSpc>
                <a:spcPct val="100000"/>
              </a:lnSpc>
              <a:spcBef>
                <a:spcPts val="600"/>
              </a:spcBef>
              <a:spcAft>
                <a:spcPts val="0"/>
              </a:spcAft>
              <a:buSzPts val="2070"/>
              <a:buNone/>
            </a:pPr>
            <a:r>
              <a:rPr lang="en-US"/>
              <a:t>Dr. Richard Carroll											Ms. Cayla Cetola</a:t>
            </a:r>
            <a:endParaRPr/>
          </a:p>
          <a:p>
            <a:pPr indent="0" lvl="0" marL="0" rtl="0" algn="l">
              <a:lnSpc>
                <a:spcPct val="100000"/>
              </a:lnSpc>
              <a:spcBef>
                <a:spcPts val="600"/>
              </a:spcBef>
              <a:spcAft>
                <a:spcPts val="0"/>
              </a:spcAft>
              <a:buSzPts val="2070"/>
              <a:buNone/>
            </a:pPr>
            <a:r>
              <a:rPr lang="en-US"/>
              <a:t>Ms. Sharon Spencer</a:t>
            </a:r>
            <a:endParaRPr/>
          </a:p>
          <a:p>
            <a:pPr indent="0" lvl="0" marL="0" rtl="0" algn="l">
              <a:lnSpc>
                <a:spcPct val="100000"/>
              </a:lnSpc>
              <a:spcBef>
                <a:spcPts val="600"/>
              </a:spcBef>
              <a:spcAft>
                <a:spcPts val="0"/>
              </a:spcAft>
              <a:buSzPts val="2070"/>
              <a:buNone/>
            </a:pPr>
            <a:r>
              <a:t/>
            </a:r>
            <a:endParaRPr/>
          </a:p>
          <a:p>
            <a:pPr indent="0" lvl="0" marL="0" rtl="0" algn="l">
              <a:lnSpc>
                <a:spcPct val="100000"/>
              </a:lnSpc>
              <a:spcBef>
                <a:spcPts val="600"/>
              </a:spcBef>
              <a:spcAft>
                <a:spcPts val="600"/>
              </a:spcAft>
              <a:buSzPts val="2070"/>
              <a:buNone/>
            </a:pP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f2d5928779_0_18"/>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Incident Reporting &amp; Investigation</a:t>
            </a:r>
            <a:endParaRPr/>
          </a:p>
        </p:txBody>
      </p:sp>
      <p:sp>
        <p:nvSpPr>
          <p:cNvPr id="199" name="Google Shape;199;g2f2d5928779_0_1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2070"/>
              <a:buNone/>
            </a:pPr>
            <a:r>
              <a:rPr lang="en-US"/>
              <a:t>*DASA Incident Reporting Form available on the ACSD webpage and AHS website.</a:t>
            </a:r>
            <a:endParaRPr/>
          </a:p>
          <a:p>
            <a:pPr indent="0" lvl="0" marL="0" rtl="0" algn="l">
              <a:lnSpc>
                <a:spcPct val="100000"/>
              </a:lnSpc>
              <a:spcBef>
                <a:spcPts val="600"/>
              </a:spcBef>
              <a:spcAft>
                <a:spcPts val="0"/>
              </a:spcAft>
              <a:buSzPts val="2070"/>
              <a:buNone/>
            </a:pPr>
            <a:r>
              <a:rPr lang="en-US"/>
              <a:t>*Students who have been bullied or their parents or other students who observe the behavior are expected to make a verbal or written complaint to any school personnel.</a:t>
            </a:r>
            <a:endParaRPr/>
          </a:p>
          <a:p>
            <a:pPr indent="0" lvl="0" marL="0" rtl="0" algn="l">
              <a:lnSpc>
                <a:spcPct val="100000"/>
              </a:lnSpc>
              <a:spcBef>
                <a:spcPts val="600"/>
              </a:spcBef>
              <a:spcAft>
                <a:spcPts val="600"/>
              </a:spcAft>
              <a:buSzPts val="2070"/>
              <a:buNone/>
            </a:pPr>
            <a:r>
              <a:rPr lang="en-US"/>
              <a:t>*Staff who observe or learn about the behavior are required to make an oral report to building principal within 24 hours and file an official reporting form with 2 days.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2024-08-14T13:47:23Z</dcterms:created>
  <dc:creator>Richard Carroll</dc:creator>
</cp:coreProperties>
</file>